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71" r:id="rId2"/>
    <p:sldId id="293" r:id="rId3"/>
    <p:sldId id="348" r:id="rId4"/>
    <p:sldId id="295" r:id="rId5"/>
    <p:sldId id="347" r:id="rId6"/>
    <p:sldId id="286" r:id="rId7"/>
    <p:sldId id="304" r:id="rId8"/>
    <p:sldId id="272" r:id="rId9"/>
    <p:sldId id="273" r:id="rId10"/>
    <p:sldId id="294" r:id="rId11"/>
    <p:sldId id="365" r:id="rId12"/>
    <p:sldId id="366" r:id="rId13"/>
    <p:sldId id="367" r:id="rId14"/>
    <p:sldId id="368" r:id="rId15"/>
    <p:sldId id="359" r:id="rId16"/>
    <p:sldId id="360" r:id="rId17"/>
    <p:sldId id="361" r:id="rId18"/>
    <p:sldId id="362" r:id="rId19"/>
    <p:sldId id="363" r:id="rId20"/>
    <p:sldId id="256" r:id="rId21"/>
    <p:sldId id="258" r:id="rId22"/>
    <p:sldId id="276" r:id="rId23"/>
    <p:sldId id="277" r:id="rId24"/>
    <p:sldId id="274" r:id="rId25"/>
    <p:sldId id="353" r:id="rId26"/>
    <p:sldId id="275" r:id="rId27"/>
    <p:sldId id="292" r:id="rId28"/>
    <p:sldId id="298" r:id="rId29"/>
    <p:sldId id="313" r:id="rId30"/>
    <p:sldId id="300" r:id="rId31"/>
    <p:sldId id="32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D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0" autoAdjust="0"/>
    <p:restoredTop sz="84005" autoAdjust="0"/>
  </p:normalViewPr>
  <p:slideViewPr>
    <p:cSldViewPr snapToGrid="0">
      <p:cViewPr varScale="1">
        <p:scale>
          <a:sx n="91" d="100"/>
          <a:sy n="91" d="100"/>
        </p:scale>
        <p:origin x="96" y="360"/>
      </p:cViewPr>
      <p:guideLst/>
    </p:cSldViewPr>
  </p:slideViewPr>
  <p:outlineViewPr>
    <p:cViewPr>
      <p:scale>
        <a:sx n="33" d="100"/>
        <a:sy n="33" d="100"/>
      </p:scale>
      <p:origin x="0" y="-3198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83A3D-935E-4BA7-A5C2-045CC0EEEEFE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21C63-6E2C-4F37-B049-A93E118AF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9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Optogenetics</a:t>
            </a:r>
            <a:r>
              <a:rPr lang="en-US" dirty="0" smtClean="0"/>
              <a:t> = use</a:t>
            </a:r>
            <a:r>
              <a:rPr lang="en-US" baseline="0" dirty="0" smtClean="0"/>
              <a:t> light to control neurons which have been genetically sensitized to light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1C63-6E2C-4F37-B049-A93E118AF1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3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96962-C67A-F540-AF02-58962E60F1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1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non curly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1C63-6E2C-4F37-B049-A93E118AF1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01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1C63-6E2C-4F37-B049-A93E118AF1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46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6EE08-FAC5-48CE-9922-4EADE97A86E3}" type="datetime1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8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3A52-9F57-46C9-A711-8C93CBC40245}" type="datetime1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13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8A42-C226-42AA-B8D8-603AEA6ED08B}" type="datetime1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0A8C2-295C-4010-BC93-3D533F0FD327}" type="datetime1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2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4450-4348-4935-A95D-048D149D1991}" type="datetime1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4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70C1-4990-430F-985E-CCC4B56088A4}" type="datetime1">
              <a:rPr lang="en-US" smtClean="0"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9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DEA-D164-4F9C-9CEB-BB9C7FBBCD25}" type="datetime1">
              <a:rPr lang="en-US" smtClean="0"/>
              <a:t>3/10/2016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64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C872F-4DEF-473B-AF69-EEA5CA6AC5DA}" type="datetime1">
              <a:rPr lang="en-US" smtClean="0"/>
              <a:t>3/10/2016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9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68EA-E113-43F1-AE50-FBCE155C803C}" type="datetime1">
              <a:rPr lang="en-US" smtClean="0"/>
              <a:t>3/10/2016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D14C-379C-48E9-A31C-2EF8AE81A06C}" type="datetime1">
              <a:rPr lang="en-US" smtClean="0"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7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374E9-762B-4392-93B5-9A1A5F42FD6B}" type="datetime1">
              <a:rPr lang="en-US" smtClean="0"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6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1BDA5-DB54-4F96-BD81-76021FD21A68}" type="datetime1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FEC03-951D-473C-9B29-C43F3CFB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8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hat-when-how.com/neuroscience/neurotransmitters-the-neuron-part-3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Griffith%20LC%5bAuthor%5d&amp;cauthor=true&amp;cauthor_uid=19339465" TargetMode="External"/><Relationship Id="rId3" Type="http://schemas.openxmlformats.org/officeDocument/2006/relationships/hyperlink" Target="http://www.ncbi.nlm.nih.gov/pubmed/19339465" TargetMode="External"/><Relationship Id="rId7" Type="http://schemas.openxmlformats.org/officeDocument/2006/relationships/hyperlink" Target="http://www.ncbi.nlm.nih.gov/pubmed/?term=Garrity%20PA%5bAuthor%5d&amp;cauthor=true&amp;cauthor_uid=19339465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Hornstein%20NJ%5bAuthor%5d&amp;cauthor=true&amp;cauthor_uid=19339465" TargetMode="External"/><Relationship Id="rId5" Type="http://schemas.openxmlformats.org/officeDocument/2006/relationships/hyperlink" Target="http://www.ncbi.nlm.nih.gov/pubmed/?term=Pashkovski%20SL%5bAuthor%5d&amp;cauthor=true&amp;cauthor_uid=19339465" TargetMode="External"/><Relationship Id="rId4" Type="http://schemas.openxmlformats.org/officeDocument/2006/relationships/hyperlink" Target="http://www.ncbi.nlm.nih.gov/pubmed/?term=Pulver%20SR%5bAuthor%5d&amp;cauthor=true&amp;cauthor_uid=19339465" TargetMode="External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ciencedirect.com/science/article/pii/S0165027015002216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rg/journal/v3/n3/full/nrg751.html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915" y="193205"/>
            <a:ext cx="4306168" cy="271791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0402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The effect of manipulation of neural circuits by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optogenetics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on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behaviour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9566" y="2723916"/>
            <a:ext cx="127951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http://www.pixbam.com/fruit-flies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342900"/>
            <a:ext cx="528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03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725" y="771430"/>
            <a:ext cx="10515600" cy="1325563"/>
          </a:xfrm>
        </p:spPr>
        <p:txBody>
          <a:bodyPr/>
          <a:lstStyle/>
          <a:p>
            <a:r>
              <a:rPr lang="en-US" b="1" dirty="0" smtClean="0"/>
              <a:t>		Easier version for </a:t>
            </a:r>
            <a:br>
              <a:rPr lang="en-US" b="1" dirty="0" smtClean="0"/>
            </a:br>
            <a:r>
              <a:rPr lang="en-US" b="1" dirty="0" smtClean="0"/>
              <a:t>	    teachers and students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80" y="2785544"/>
            <a:ext cx="3954734" cy="29538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191" y="2784519"/>
            <a:ext cx="3956106" cy="2954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63" y="617308"/>
            <a:ext cx="2971800" cy="1864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39243" y="2145175"/>
            <a:ext cx="18149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http://www.altechna.de/product_details.php?id=54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10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2234" y="33453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γ</a:t>
            </a:r>
            <a:r>
              <a:rPr lang="en-US" dirty="0" err="1"/>
              <a:t>-aminobutyric</a:t>
            </a:r>
            <a:r>
              <a:rPr lang="en-US" dirty="0"/>
              <a:t> </a:t>
            </a:r>
            <a:r>
              <a:rPr lang="en-US" dirty="0" smtClean="0"/>
              <a:t>acid(GABA)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686800" cy="5121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/>
              <a:t>Inhibitory neurotransmitter. </a:t>
            </a:r>
          </a:p>
          <a:p>
            <a:pPr marL="0" indent="0">
              <a:buNone/>
            </a:pPr>
            <a:r>
              <a:rPr lang="en-US" dirty="0" smtClean="0"/>
              <a:t>-Function :Reduces neuronal excitability    throughout nervous system.</a:t>
            </a:r>
          </a:p>
          <a:p>
            <a:pPr marL="0" indent="0">
              <a:buNone/>
            </a:pPr>
            <a:r>
              <a:rPr lang="en-US" dirty="0" smtClean="0"/>
              <a:t>-Approximately </a:t>
            </a:r>
            <a:r>
              <a:rPr lang="en-US" dirty="0"/>
              <a:t>17% of the synapses in the mammalian </a:t>
            </a:r>
            <a:r>
              <a:rPr lang="en-US" dirty="0" smtClean="0"/>
              <a:t>cerebral </a:t>
            </a:r>
            <a:r>
              <a:rPr lang="en-US" dirty="0"/>
              <a:t>cortex are </a:t>
            </a:r>
            <a:r>
              <a:rPr lang="en-US" dirty="0" smtClean="0"/>
              <a:t>GABAergic. 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/>
              <a:t>GABAergic </a:t>
            </a:r>
            <a:r>
              <a:rPr lang="en-US" dirty="0" smtClean="0"/>
              <a:t>neurons: Neurons </a:t>
            </a:r>
            <a:r>
              <a:rPr lang="en-US" dirty="0"/>
              <a:t>that synthesize and release </a:t>
            </a:r>
            <a:r>
              <a:rPr lang="en-US" dirty="0" smtClean="0"/>
              <a:t>GABA.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06B3F-B253-BE43-819D-9809B190485B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5557" y="375557"/>
            <a:ext cx="83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Dlovan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GABA SYNTHESIS</a:t>
            </a:r>
            <a:br>
              <a:rPr lang="en-US" dirty="0" smtClean="0"/>
            </a:br>
            <a:r>
              <a:rPr lang="en-US" sz="2000" dirty="0"/>
              <a:t>Mammalian system </a:t>
            </a:r>
            <a:endParaRPr lang="en-US" dirty="0"/>
          </a:p>
        </p:txBody>
      </p:sp>
      <p:pic>
        <p:nvPicPr>
          <p:cNvPr id="6" name="Content Placeholder 5" descr="tmp147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15" r="-3341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93334" y="6356351"/>
            <a:ext cx="8142110" cy="365125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://what-when-how.com/neuroscience/neurotransmitters-the-neuron-part-3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err="1"/>
              <a:t>Lina</a:t>
            </a:r>
            <a:r>
              <a:rPr lang="en-US" dirty="0"/>
              <a:t> E. </a:t>
            </a:r>
            <a:r>
              <a:rPr lang="en-US" dirty="0" err="1" smtClean="0"/>
              <a:t>Enell</a:t>
            </a:r>
            <a:r>
              <a:rPr lang="en-US" dirty="0"/>
              <a:t> </a:t>
            </a:r>
            <a:r>
              <a:rPr lang="en-US" dirty="0" smtClean="0"/>
              <a:t>(2011)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06B3F-B253-BE43-819D-9809B190485B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3914" y="230188"/>
            <a:ext cx="83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Dlovan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53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GABAergic synapses</a:t>
            </a:r>
            <a:r>
              <a:rPr lang="en-US" sz="1600" b="1" dirty="0"/>
              <a:t>.</a:t>
            </a:r>
            <a:br>
              <a:rPr lang="en-US" sz="1600" b="1" dirty="0"/>
            </a:br>
            <a:endParaRPr lang="en-US" sz="16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09" r="-13209"/>
          <a:stretch>
            <a:fillRect/>
          </a:stretch>
        </p:blipFill>
        <p:spPr>
          <a:xfrm>
            <a:off x="1989513" y="1600201"/>
            <a:ext cx="8229600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9234" y="5981386"/>
            <a:ext cx="2762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Encyclopedia of molecular Pharmacology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06B3F-B253-BE43-819D-9809B190485B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80459"/>
            <a:ext cx="83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Dlovan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4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89446"/>
            <a:ext cx="8229600" cy="578892"/>
          </a:xfrm>
        </p:spPr>
        <p:txBody>
          <a:bodyPr>
            <a:noAutofit/>
          </a:bodyPr>
          <a:lstStyle/>
          <a:p>
            <a:r>
              <a:rPr lang="en-US" sz="2800" dirty="0"/>
              <a:t>Location of GABA B R in a 3</a:t>
            </a:r>
            <a:r>
              <a:rPr lang="en-US" sz="2800" baseline="30000" dirty="0"/>
              <a:t>rd</a:t>
            </a:r>
            <a:r>
              <a:rPr lang="en-US" sz="2800" dirty="0"/>
              <a:t> instar larval  brain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G</a:t>
            </a:r>
          </a:p>
        </p:txBody>
      </p:sp>
      <p:pic>
        <p:nvPicPr>
          <p:cNvPr id="2" name="Picture 1" descr="Screen Shot 2015-11-02 at 2.33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14" y="564108"/>
            <a:ext cx="5181976" cy="604624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53867" y="6161970"/>
            <a:ext cx="3429000" cy="752475"/>
          </a:xfrm>
        </p:spPr>
        <p:txBody>
          <a:bodyPr/>
          <a:lstStyle/>
          <a:p>
            <a:r>
              <a:rPr lang="en-US" dirty="0" err="1" smtClean="0"/>
              <a:t>EnelL</a:t>
            </a:r>
            <a:r>
              <a:rPr lang="en-US" dirty="0" smtClean="0"/>
              <a:t>,( 2011)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6990" y="194776"/>
            <a:ext cx="83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Dlovan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0495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58374 </a:t>
            </a:r>
            <a:r>
              <a:rPr lang="en-US" dirty="0" smtClean="0"/>
              <a:t>UAS-ChR2-XXL</a:t>
            </a:r>
            <a:br>
              <a:rPr lang="en-US" dirty="0" smtClean="0"/>
            </a:br>
            <a:r>
              <a:rPr lang="en-US" dirty="0" smtClean="0"/>
              <a:t>x </a:t>
            </a:r>
            <a:br>
              <a:rPr lang="en-US" dirty="0" smtClean="0"/>
            </a:br>
            <a:r>
              <a:rPr lang="en-US" sz="4000" dirty="0" smtClean="0"/>
              <a:t>51630 </a:t>
            </a:r>
            <a:r>
              <a:rPr lang="en-US" dirty="0" smtClean="0"/>
              <a:t>Gad1-GAL4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67990" y="390293"/>
            <a:ext cx="2252547" cy="37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Nadera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194" y="2001555"/>
            <a:ext cx="4491573" cy="4598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114" y="2005012"/>
            <a:ext cx="4654617" cy="4488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err="1" smtClean="0"/>
              <a:t>Bodywall</a:t>
            </a:r>
            <a:r>
              <a:rPr lang="en-US" b="1" dirty="0" smtClean="0"/>
              <a:t> contractions of third instars before and after contact with normal/blue light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7860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UAS-ChR2-XXL x Gad1-GAL4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17923"/>
            <a:ext cx="4114800" cy="365125"/>
          </a:xfrm>
        </p:spPr>
        <p:txBody>
          <a:bodyPr/>
          <a:lstStyle/>
          <a:p>
            <a:r>
              <a:rPr lang="en-US" dirty="0" smtClean="0"/>
              <a:t>Felicitas Koch, Cooper Lab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3835"/>
            <a:ext cx="2252547" cy="37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Nadera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1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012" y="1690688"/>
            <a:ext cx="5439976" cy="4783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Recovering time of third instars after contact with normal light </a:t>
            </a:r>
            <a:r>
              <a:rPr lang="en-US" dirty="0" smtClean="0"/>
              <a:t>(microscope)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7860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UAS-ChR2-XXL x Gad1-GAL4</a:t>
            </a:r>
            <a:endParaRPr lang="en-US" sz="11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6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22" y="365125"/>
            <a:ext cx="10760413" cy="1325563"/>
          </a:xfrm>
        </p:spPr>
        <p:txBody>
          <a:bodyPr/>
          <a:lstStyle/>
          <a:p>
            <a:pPr algn="ctr"/>
            <a:r>
              <a:rPr lang="en-US" b="1" dirty="0" smtClean="0"/>
              <a:t>Third instars </a:t>
            </a:r>
            <a:r>
              <a:rPr lang="en-US" dirty="0" smtClean="0"/>
              <a:t>(minus ATR) </a:t>
            </a:r>
            <a:r>
              <a:rPr lang="en-US" b="1" dirty="0" smtClean="0"/>
              <a:t>in contact with focused blue light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20049" r="34028" b="13909"/>
          <a:stretch/>
        </p:blipFill>
        <p:spPr>
          <a:xfrm>
            <a:off x="710122" y="2028642"/>
            <a:ext cx="2669901" cy="1964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t="15744" r="27902" b="18133"/>
          <a:stretch/>
        </p:blipFill>
        <p:spPr>
          <a:xfrm>
            <a:off x="710122" y="4103272"/>
            <a:ext cx="2669901" cy="1966667"/>
          </a:xfrm>
          <a:prstGeom prst="rect">
            <a:avLst/>
          </a:prstGeom>
        </p:spPr>
      </p:pic>
      <p:pic>
        <p:nvPicPr>
          <p:cNvPr id="8" name="UAS-ChR2-XXL x Gad1-GAL4 minus ATR minus Ethanol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0396" y="2028643"/>
            <a:ext cx="7190139" cy="4041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681" y="3577411"/>
            <a:ext cx="28087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UAS-ChR2-XXL x Gad1-GAL4 </a:t>
            </a:r>
            <a:r>
              <a:rPr lang="en-US" sz="1050" dirty="0"/>
              <a:t>-</a:t>
            </a:r>
            <a:r>
              <a:rPr lang="en-US" sz="1050" dirty="0" smtClean="0"/>
              <a:t>ATR without </a:t>
            </a:r>
            <a:r>
              <a:rPr lang="en-US" sz="1050" dirty="0" err="1" smtClean="0"/>
              <a:t>EtOH</a:t>
            </a:r>
            <a:r>
              <a:rPr lang="en-US" sz="1050" dirty="0" smtClean="0"/>
              <a:t> </a:t>
            </a:r>
          </a:p>
          <a:p>
            <a:pPr algn="r"/>
            <a:r>
              <a:rPr lang="en-US" sz="1050" dirty="0" smtClean="0"/>
              <a:t>3</a:t>
            </a:r>
            <a:r>
              <a:rPr lang="en-US" sz="1050" baseline="30000" dirty="0" smtClean="0"/>
              <a:t>rd</a:t>
            </a:r>
            <a:r>
              <a:rPr lang="en-US" sz="1050" dirty="0" smtClean="0"/>
              <a:t> instar, normal light 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636825" y="5654441"/>
            <a:ext cx="28087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UAS-ChR2-XXL x Gad1-GAL4 </a:t>
            </a:r>
            <a:r>
              <a:rPr lang="en-US" sz="1050" dirty="0"/>
              <a:t>-</a:t>
            </a:r>
            <a:r>
              <a:rPr lang="en-US" sz="1050" dirty="0" smtClean="0"/>
              <a:t>ATR without </a:t>
            </a:r>
            <a:r>
              <a:rPr lang="en-US" sz="1050" dirty="0" err="1" smtClean="0"/>
              <a:t>EtOH</a:t>
            </a:r>
            <a:r>
              <a:rPr lang="en-US" sz="1050" dirty="0" smtClean="0"/>
              <a:t> </a:t>
            </a:r>
          </a:p>
          <a:p>
            <a:pPr algn="r"/>
            <a:r>
              <a:rPr lang="en-US" sz="1050" dirty="0" smtClean="0"/>
              <a:t>3</a:t>
            </a:r>
            <a:r>
              <a:rPr lang="en-US" sz="1050" baseline="30000" dirty="0" smtClean="0"/>
              <a:t>rd</a:t>
            </a:r>
            <a:r>
              <a:rPr lang="en-US" sz="1050" dirty="0" smtClean="0"/>
              <a:t> instar, focused light 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7860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UAS-ChR2-XXL x Gad1-GAL4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12284"/>
            <a:ext cx="2252547" cy="37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Nadera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408" y="365125"/>
            <a:ext cx="11459183" cy="1325563"/>
          </a:xfrm>
        </p:spPr>
        <p:txBody>
          <a:bodyPr/>
          <a:lstStyle/>
          <a:p>
            <a:pPr algn="ctr"/>
            <a:r>
              <a:rPr lang="en-US" b="1" dirty="0" smtClean="0"/>
              <a:t>Third instars </a:t>
            </a:r>
            <a:r>
              <a:rPr lang="en-US" dirty="0" smtClean="0"/>
              <a:t>(plus ATR) </a:t>
            </a:r>
            <a:r>
              <a:rPr lang="en-US" b="1" dirty="0" smtClean="0"/>
              <a:t>in contact with normal light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r="12422"/>
          <a:stretch/>
        </p:blipFill>
        <p:spPr>
          <a:xfrm>
            <a:off x="518984" y="1652149"/>
            <a:ext cx="2889691" cy="21659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r="12799"/>
          <a:stretch/>
        </p:blipFill>
        <p:spPr>
          <a:xfrm>
            <a:off x="518984" y="4022714"/>
            <a:ext cx="2889692" cy="21659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2854" y="3387169"/>
            <a:ext cx="22958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/>
              <a:t>UAS-ChR2-XXL x Gad1-GAL4 </a:t>
            </a:r>
          </a:p>
          <a:p>
            <a:pPr algn="r"/>
            <a:r>
              <a:rPr lang="en-US" sz="1100" dirty="0" smtClean="0"/>
              <a:t>plus ATR 3</a:t>
            </a:r>
            <a:r>
              <a:rPr lang="en-US" sz="1100" baseline="30000" dirty="0" smtClean="0"/>
              <a:t>rd</a:t>
            </a:r>
            <a:r>
              <a:rPr lang="en-US" sz="1100" dirty="0" smtClean="0"/>
              <a:t> instars, 10s normal light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1021482" y="5757735"/>
            <a:ext cx="23871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/>
              <a:t>UAS-ChR2-XXL x Gad1-GAL4 </a:t>
            </a:r>
          </a:p>
          <a:p>
            <a:pPr algn="r"/>
            <a:r>
              <a:rPr lang="en-US" sz="1100" dirty="0" smtClean="0"/>
              <a:t>plus ATR 3</a:t>
            </a:r>
            <a:r>
              <a:rPr lang="en-US" sz="1100" baseline="30000" dirty="0" smtClean="0"/>
              <a:t>rd</a:t>
            </a:r>
            <a:r>
              <a:rPr lang="en-US" sz="1100" dirty="0" smtClean="0"/>
              <a:t> instars, 5 min normal light</a:t>
            </a:r>
            <a:endParaRPr lang="en-US" sz="1100" dirty="0"/>
          </a:p>
        </p:txBody>
      </p:sp>
      <p:pic>
        <p:nvPicPr>
          <p:cNvPr id="8" name="UAS-ChR2-XXL x Gad1-GAL4 plus ATR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45502" y="1652149"/>
            <a:ext cx="8071142" cy="45364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7860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UAS-ChR2-XXL x Gad1-GAL4</a:t>
            </a:r>
            <a:endParaRPr lang="en-US" sz="11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680518" y="1948071"/>
            <a:ext cx="91028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680518" y="4419426"/>
            <a:ext cx="91028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312284"/>
            <a:ext cx="2252547" cy="37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Nadera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82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75" y="55485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Aim of the lab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5" y="1738312"/>
            <a:ext cx="10515600" cy="4351338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To show how specific neural circuit manipulation changes behavior</a:t>
            </a:r>
          </a:p>
          <a:p>
            <a:r>
              <a:rPr lang="en-US" dirty="0" smtClean="0"/>
              <a:t>Introduce </a:t>
            </a:r>
            <a:r>
              <a:rPr lang="en-US" dirty="0" err="1" smtClean="0"/>
              <a:t>optogenetics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234" y="33453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OK371-ChR2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1345" y="209882"/>
            <a:ext cx="48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7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Adults in ATR for 4 days (plus ATR)</a:t>
            </a:r>
          </a:p>
          <a:p>
            <a:r>
              <a:rPr lang="en-US" dirty="0"/>
              <a:t>A</a:t>
            </a:r>
            <a:r>
              <a:rPr lang="en-US" dirty="0" smtClean="0"/>
              <a:t>dults in 100 % ethanol for 4 days (minus ATR)</a:t>
            </a:r>
          </a:p>
          <a:p>
            <a:r>
              <a:rPr lang="en-US" dirty="0" smtClean="0"/>
              <a:t>Composition of food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lus ATR: 100 microliters of 100% ethanol + ATR 1mM</a:t>
            </a:r>
          </a:p>
          <a:p>
            <a:pPr lvl="1"/>
            <a:r>
              <a:rPr lang="en-US" dirty="0" smtClean="0"/>
              <a:t>minus ATR: 100 microliters of 100% ethanol</a:t>
            </a:r>
          </a:p>
          <a:p>
            <a:r>
              <a:rPr lang="en-US" dirty="0" smtClean="0"/>
              <a:t>Transfer for egg-laying</a:t>
            </a:r>
          </a:p>
          <a:p>
            <a:pPr lvl="1"/>
            <a:r>
              <a:rPr lang="en-US" dirty="0" smtClean="0"/>
              <a:t>18h post egg-laying: embryos</a:t>
            </a:r>
          </a:p>
          <a:p>
            <a:pPr lvl="1"/>
            <a:r>
              <a:rPr lang="en-US" dirty="0" smtClean="0"/>
              <a:t>22h post egg-laying: first instars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OK371-ChR2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855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			Third instar minus ATR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r="12989"/>
          <a:stretch/>
        </p:blipFill>
        <p:spPr>
          <a:xfrm>
            <a:off x="580495" y="2478891"/>
            <a:ext cx="2430164" cy="1835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r="12462"/>
          <a:stretch/>
        </p:blipFill>
        <p:spPr>
          <a:xfrm>
            <a:off x="558113" y="480336"/>
            <a:ext cx="2431861" cy="1827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/>
        </p:blipFill>
        <p:spPr>
          <a:xfrm>
            <a:off x="558113" y="4507622"/>
            <a:ext cx="2431861" cy="18412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488" y="2052983"/>
            <a:ext cx="2557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OK371-ChR2 -ATR third instar, normal light 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601180" y="4068417"/>
            <a:ext cx="23887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OK371-ChR2 -ATR third instar, soda-can 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496183" y="6084631"/>
            <a:ext cx="25987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OK371-ChR2 -ATR third instar, focused light </a:t>
            </a:r>
            <a:endParaRPr lang="en-US" sz="1050" dirty="0"/>
          </a:p>
        </p:txBody>
      </p:sp>
      <p:pic>
        <p:nvPicPr>
          <p:cNvPr id="13" name="OK371-ChR2 third instar -ATR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6325" y="1690688"/>
            <a:ext cx="7742237" cy="4351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OK371-ChR2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61610"/>
            <a:ext cx="48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                          Third instar plus ATR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77" y="4598593"/>
            <a:ext cx="2380976" cy="1785732"/>
          </a:xfrm>
        </p:spPr>
      </p:pic>
      <p:pic>
        <p:nvPicPr>
          <p:cNvPr id="4" name="OK371-ChR2 3rd instar +AT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5521" y="1497227"/>
            <a:ext cx="6450227" cy="4837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76" y="443384"/>
            <a:ext cx="2386827" cy="1790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76" y="2520988"/>
            <a:ext cx="2386828" cy="17901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8972" y="1978172"/>
            <a:ext cx="2582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OK371-ChR2 +ATR third instar, normal light 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1204876" y="4073977"/>
            <a:ext cx="24144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OK371-ChR2 +ATR third instar, soda-can 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1103986" y="6151582"/>
            <a:ext cx="26244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OK371-ChR2 +ATR third instar, focused light </a:t>
            </a:r>
            <a:endParaRPr lang="en-US" sz="105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23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OK371-ChR2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65125"/>
            <a:ext cx="48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1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22375"/>
            <a:ext cx="4944169" cy="4868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568" y="1722375"/>
            <a:ext cx="4944169" cy="4868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 err="1" smtClean="0"/>
              <a:t>Bodywall</a:t>
            </a:r>
            <a:r>
              <a:rPr lang="en-US" sz="4000" b="1" dirty="0" smtClean="0"/>
              <a:t> contractions of third instars before and after contact with blue light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24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OK371-ChR2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67506"/>
            <a:ext cx="48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Bodywall</a:t>
            </a:r>
            <a:r>
              <a:rPr lang="en-US" b="1" dirty="0" smtClean="0"/>
              <a:t> contractions before and after contact with blue light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25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448" r="1662" b="8593"/>
          <a:stretch/>
        </p:blipFill>
        <p:spPr>
          <a:xfrm>
            <a:off x="2792177" y="1825625"/>
            <a:ext cx="6607646" cy="4351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0459"/>
            <a:ext cx="48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6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83" y="1719872"/>
            <a:ext cx="5732330" cy="4564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Response </a:t>
            </a:r>
            <a:r>
              <a:rPr lang="en-US" b="1" dirty="0" smtClean="0">
                <a:solidFill>
                  <a:prstClr val="black"/>
                </a:solidFill>
              </a:rPr>
              <a:t>of third </a:t>
            </a:r>
            <a:r>
              <a:rPr lang="en-US" b="1" dirty="0">
                <a:solidFill>
                  <a:prstClr val="black"/>
                </a:solidFill>
              </a:rPr>
              <a:t>instars to blue light 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(soda-can and focused blue light)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OK371-ChR2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81806"/>
            <a:ext cx="48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5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880" y="996433"/>
            <a:ext cx="6959920" cy="5542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4528"/>
            <a:ext cx="10515600" cy="1325563"/>
          </a:xfrm>
        </p:spPr>
        <p:txBody>
          <a:bodyPr/>
          <a:lstStyle/>
          <a:p>
            <a:r>
              <a:rPr lang="en-US" b="1" dirty="0" smtClean="0"/>
              <a:t>Response of larva to blue light – Comparison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7960"/>
          <a:stretch/>
        </p:blipFill>
        <p:spPr>
          <a:xfrm>
            <a:off x="887466" y="2916974"/>
            <a:ext cx="2761034" cy="1860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16818"/>
          <a:stretch/>
        </p:blipFill>
        <p:spPr>
          <a:xfrm>
            <a:off x="887465" y="4838297"/>
            <a:ext cx="2851925" cy="18891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17607"/>
          <a:stretch/>
        </p:blipFill>
        <p:spPr>
          <a:xfrm>
            <a:off x="887465" y="1050614"/>
            <a:ext cx="2851925" cy="18712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05021" y="2483182"/>
            <a:ext cx="780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instars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525713" y="4399638"/>
            <a:ext cx="816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instars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3516335" y="6316094"/>
            <a:ext cx="795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n-US" sz="1200" baseline="30000" dirty="0"/>
              <a:t>r</a:t>
            </a:r>
            <a:r>
              <a:rPr lang="en-US" sz="1200" baseline="30000" dirty="0" smtClean="0"/>
              <a:t>d</a:t>
            </a:r>
            <a:r>
              <a:rPr lang="en-US" sz="1200" dirty="0" smtClean="0"/>
              <a:t> instars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OK371-ChR2</a:t>
            </a:r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6780"/>
            <a:ext cx="48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6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973" r="63074" b="51175"/>
          <a:stretch/>
        </p:blipFill>
        <p:spPr>
          <a:xfrm>
            <a:off x="9230497" y="310357"/>
            <a:ext cx="2517344" cy="3318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2034"/>
            <a:ext cx="10515600" cy="1325563"/>
          </a:xfrm>
        </p:spPr>
        <p:txBody>
          <a:bodyPr/>
          <a:lstStyle/>
          <a:p>
            <a:r>
              <a:rPr lang="en-US" b="1" dirty="0" smtClean="0"/>
              <a:t>Electrophysiological</a:t>
            </a:r>
            <a:br>
              <a:rPr lang="en-US" b="1" dirty="0" smtClean="0"/>
            </a:br>
            <a:r>
              <a:rPr lang="en-US" b="1" dirty="0" smtClean="0"/>
              <a:t>study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78500"/>
            <a:ext cx="10515600" cy="4351338"/>
          </a:xfrm>
        </p:spPr>
        <p:txBody>
          <a:bodyPr/>
          <a:lstStyle/>
          <a:p>
            <a:r>
              <a:rPr lang="en-US" dirty="0" smtClean="0"/>
              <a:t>Steps: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Pin third instar larvae inside the dissecting dish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Wash the larvae </a:t>
            </a:r>
            <a:r>
              <a:rPr lang="en-US" dirty="0"/>
              <a:t>w</a:t>
            </a:r>
            <a:r>
              <a:rPr lang="en-US" dirty="0" smtClean="0"/>
              <a:t>ith HL3-saline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Add fresh HL3-saline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Use a pair of iris-scissors</a:t>
            </a:r>
            <a:r>
              <a:rPr lang="en-US" dirty="0"/>
              <a:t> </a:t>
            </a:r>
            <a:r>
              <a:rPr lang="en-US" dirty="0" smtClean="0"/>
              <a:t>to make a medial cut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Open up the larvae and remove the internal organs (intestine)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Use a sharp microelectrode to impale the </a:t>
            </a:r>
            <a:r>
              <a:rPr lang="en-US" dirty="0" err="1" smtClean="0"/>
              <a:t>bodywall</a:t>
            </a:r>
            <a:r>
              <a:rPr lang="en-US" dirty="0" smtClean="0"/>
              <a:t> muscle M6-fiber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Shine the blue light on to record EPSPs (excitatory postsynaptic potentials)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30497" y="3677100"/>
            <a:ext cx="25866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3" tooltip="Journal of neurophysiology."/>
              </a:rPr>
              <a:t>J </a:t>
            </a:r>
            <a:r>
              <a:rPr lang="en-US" sz="600" dirty="0" err="1">
                <a:hlinkClick r:id="rId3" tooltip="Journal of neurophysiology."/>
              </a:rPr>
              <a:t>Neurophysiol</a:t>
            </a:r>
            <a:r>
              <a:rPr lang="en-US" sz="600" dirty="0">
                <a:hlinkClick r:id="rId3" tooltip="Journal of neurophysiology."/>
              </a:rPr>
              <a:t>.</a:t>
            </a:r>
            <a:r>
              <a:rPr lang="en-US" sz="600" dirty="0"/>
              <a:t> 2009 Jun;101(6):3075-88. </a:t>
            </a:r>
            <a:r>
              <a:rPr lang="en-US" sz="600" dirty="0" err="1"/>
              <a:t>doi</a:t>
            </a:r>
            <a:r>
              <a:rPr lang="en-US" sz="600" dirty="0"/>
              <a:t>: 10.1152/jn.00071.2009. </a:t>
            </a:r>
            <a:r>
              <a:rPr lang="en-US" sz="600" dirty="0" err="1"/>
              <a:t>Epub</a:t>
            </a:r>
            <a:r>
              <a:rPr lang="en-US" sz="600" dirty="0"/>
              <a:t> 2009 Apr 1.</a:t>
            </a:r>
          </a:p>
          <a:p>
            <a:r>
              <a:rPr lang="en-US" sz="600" b="1" dirty="0"/>
              <a:t>Temporal dynamics of neuronal activation by Channelrhodopsin-2 and TRPA1 determine behavioral output in Drosophila larvae.</a:t>
            </a:r>
          </a:p>
          <a:p>
            <a:r>
              <a:rPr lang="en-US" sz="600" dirty="0" err="1">
                <a:hlinkClick r:id="rId4"/>
              </a:rPr>
              <a:t>Pulver</a:t>
            </a:r>
            <a:r>
              <a:rPr lang="en-US" sz="600" dirty="0">
                <a:hlinkClick r:id="rId4"/>
              </a:rPr>
              <a:t> SR</a:t>
            </a:r>
            <a:r>
              <a:rPr lang="en-US" sz="600" baseline="30000" dirty="0"/>
              <a:t>1</a:t>
            </a:r>
            <a:r>
              <a:rPr lang="en-US" sz="600" dirty="0"/>
              <a:t>, </a:t>
            </a:r>
            <a:r>
              <a:rPr lang="en-US" sz="600" dirty="0" err="1">
                <a:hlinkClick r:id="rId5"/>
              </a:rPr>
              <a:t>Pashkovski</a:t>
            </a:r>
            <a:r>
              <a:rPr lang="en-US" sz="600" dirty="0">
                <a:hlinkClick r:id="rId5"/>
              </a:rPr>
              <a:t> SL</a:t>
            </a:r>
            <a:r>
              <a:rPr lang="en-US" sz="600" dirty="0"/>
              <a:t>, </a:t>
            </a:r>
            <a:r>
              <a:rPr lang="en-US" sz="600" dirty="0" err="1">
                <a:hlinkClick r:id="rId6"/>
              </a:rPr>
              <a:t>Hornstein</a:t>
            </a:r>
            <a:r>
              <a:rPr lang="en-US" sz="600" dirty="0">
                <a:hlinkClick r:id="rId6"/>
              </a:rPr>
              <a:t> NJ</a:t>
            </a:r>
            <a:r>
              <a:rPr lang="en-US" sz="600" dirty="0"/>
              <a:t>, </a:t>
            </a:r>
            <a:r>
              <a:rPr lang="en-US" sz="600" dirty="0" err="1">
                <a:hlinkClick r:id="rId7"/>
              </a:rPr>
              <a:t>Garrity</a:t>
            </a:r>
            <a:r>
              <a:rPr lang="en-US" sz="600" dirty="0">
                <a:hlinkClick r:id="rId7"/>
              </a:rPr>
              <a:t> PA</a:t>
            </a:r>
            <a:r>
              <a:rPr lang="en-US" sz="600" dirty="0"/>
              <a:t>, </a:t>
            </a:r>
            <a:r>
              <a:rPr lang="en-US" sz="600" dirty="0">
                <a:hlinkClick r:id="rId8"/>
              </a:rPr>
              <a:t>Griffith LC</a:t>
            </a:r>
            <a:r>
              <a:rPr lang="en-US" sz="6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3058" y="310358"/>
            <a:ext cx="3389403" cy="256464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28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0871" y="310357"/>
            <a:ext cx="254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2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://cliparts101.com/files/635/AD4662CB60426640537C8E5675F56793/Lightbulb_Bl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6915">
            <a:off x="4454652" y="1366574"/>
            <a:ext cx="1637647" cy="163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liparts101.com/files/635/AD4662CB60426640537C8E5675F56793/Lightbulb_Bl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6915">
            <a:off x="8968820" y="1366573"/>
            <a:ext cx="1637647" cy="163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Central nervous system of </a:t>
            </a:r>
            <a:r>
              <a:rPr lang="en-US" b="1" i="1" dirty="0"/>
              <a:t>Drosophila</a:t>
            </a:r>
            <a:r>
              <a:rPr lang="en-US" b="1" dirty="0"/>
              <a:t> larvae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30" y="1558360"/>
            <a:ext cx="4110162" cy="445896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22" y="1558360"/>
            <a:ext cx="3723502" cy="52071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29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 smtClean="0"/>
              <a:t>Felicitas</a:t>
            </a:r>
            <a:r>
              <a:rPr lang="en-US" dirty="0" smtClean="0"/>
              <a:t> Koch, Cooper Lab 2015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69166" y="0"/>
            <a:ext cx="26228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http://cliparts101.com/free_clipart/65536/Lightbulb_Blue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19312"/>
            <a:ext cx="254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5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197"/>
            <a:ext cx="10515600" cy="1103750"/>
          </a:xfrm>
        </p:spPr>
        <p:txBody>
          <a:bodyPr/>
          <a:lstStyle/>
          <a:p>
            <a:pPr algn="ctr"/>
            <a:r>
              <a:rPr lang="en-US" b="1" dirty="0" smtClean="0"/>
              <a:t>Learning objectives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259"/>
            <a:ext cx="10515600" cy="3310579"/>
          </a:xfrm>
        </p:spPr>
        <p:txBody>
          <a:bodyPr/>
          <a:lstStyle/>
          <a:p>
            <a:r>
              <a:rPr lang="en-US" dirty="0" smtClean="0"/>
              <a:t>New knowledge about neurons and the brain</a:t>
            </a:r>
          </a:p>
          <a:p>
            <a:r>
              <a:rPr lang="en-US" dirty="0" smtClean="0"/>
              <a:t>How different neurotransmitters effect behavior</a:t>
            </a:r>
          </a:p>
          <a:p>
            <a:r>
              <a:rPr lang="en-US" dirty="0" smtClean="0"/>
              <a:t>Integration of lab bench science with the real applications (Translational science)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6543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http://www.sciencedirect.com/science/article/pii/S0165027015002216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262" y="1585912"/>
            <a:ext cx="6124575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234" y="33453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4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810" y="1699369"/>
            <a:ext cx="3956222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OK371-ChR2 minus ATR (CNS intact)</a:t>
            </a:r>
            <a:br>
              <a:rPr lang="en-US" sz="2000" b="1" dirty="0"/>
            </a:br>
            <a:r>
              <a:rPr lang="en-US" sz="2000" b="1" dirty="0"/>
              <a:t>Soda-can blue light</a:t>
            </a:r>
            <a:br>
              <a:rPr lang="en-US" sz="2000" b="1" dirty="0"/>
            </a:br>
            <a:r>
              <a:rPr lang="en-US" sz="2000" b="1" dirty="0"/>
              <a:t>third </a:t>
            </a:r>
            <a:r>
              <a:rPr lang="en-US" sz="2400" b="1" dirty="0"/>
              <a:t>instar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1" y="3257703"/>
            <a:ext cx="5439032" cy="16887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93" y="3024932"/>
            <a:ext cx="5597611" cy="23484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601595" y="1790650"/>
            <a:ext cx="43228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OK371-ChR2 plus ATR (CNS intact)</a:t>
            </a:r>
            <a:br>
              <a:rPr lang="en-US" sz="2000" b="1" dirty="0"/>
            </a:br>
            <a:r>
              <a:rPr lang="en-US" sz="2000" b="1" dirty="0"/>
              <a:t>Soda-can blue light</a:t>
            </a:r>
          </a:p>
          <a:p>
            <a:r>
              <a:rPr lang="en-US" sz="2000" b="1" dirty="0" smtClean="0"/>
              <a:t>third </a:t>
            </a:r>
            <a:r>
              <a:rPr lang="en-US" sz="2000" b="1" dirty="0"/>
              <a:t>instar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5943" y="289425"/>
            <a:ext cx="254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9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Potential significance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understand basic mechanisms of synaptic transmission </a:t>
            </a:r>
          </a:p>
          <a:p>
            <a:r>
              <a:rPr lang="en-US" dirty="0" smtClean="0"/>
              <a:t>To help to understand how neural circuits function in relation to animal behavior</a:t>
            </a:r>
          </a:p>
          <a:p>
            <a:r>
              <a:rPr lang="en-US" dirty="0" smtClean="0"/>
              <a:t>To understand altered activity in neural circuits during development </a:t>
            </a:r>
          </a:p>
          <a:p>
            <a:r>
              <a:rPr lang="en-US" dirty="0" smtClean="0"/>
              <a:t>This basic science could be applied to human health/veterinarian use (stimulate specific neurons)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31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8780" y="41959"/>
            <a:ext cx="470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Class--- what are some applications for this ?</a:t>
            </a:r>
          </a:p>
          <a:p>
            <a:r>
              <a:rPr lang="en-US" dirty="0" smtClean="0"/>
              <a:t>Henry –talk about what you did with the heart.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56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6" r="20038" b="8881"/>
          <a:stretch/>
        </p:blipFill>
        <p:spPr>
          <a:xfrm>
            <a:off x="7159036" y="2056838"/>
            <a:ext cx="3912618" cy="3360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   GAL4-UAS</a:t>
            </a:r>
            <a:r>
              <a:rPr lang="en-US" b="1" dirty="0" smtClean="0"/>
              <a:t> system in </a:t>
            </a:r>
            <a:r>
              <a:rPr lang="en-US" b="1" i="1" dirty="0" smtClean="0"/>
              <a:t>Drosophila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9995397" y="4412582"/>
            <a:ext cx="1076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g</a:t>
            </a:r>
            <a:r>
              <a:rPr lang="en-US" sz="1200" dirty="0" smtClean="0">
                <a:solidFill>
                  <a:srgbClr val="FF0000"/>
                </a:solidFill>
              </a:rPr>
              <a:t>ene X = ChR</a:t>
            </a:r>
            <a:r>
              <a:rPr lang="en-US" sz="1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90874" y="5413673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 smtClean="0">
                <a:latin typeface="Arial" panose="020B0604020202020204" pitchFamily="34" charset="0"/>
                <a:hlinkClick r:id="rId3"/>
              </a:rPr>
              <a:t>The </a:t>
            </a:r>
            <a:r>
              <a:rPr lang="en-US" altLang="en-US" sz="600" dirty="0">
                <a:latin typeface="Arial" panose="020B0604020202020204" pitchFamily="34" charset="0"/>
                <a:hlinkClick r:id="rId3"/>
              </a:rPr>
              <a:t>art and design of genetic screens: Drosophila melanogaster</a:t>
            </a:r>
            <a:endParaRPr lang="en-US" altLang="en-US" sz="6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latin typeface="Arial" panose="020B0604020202020204" pitchFamily="34" charset="0"/>
              </a:rPr>
              <a:t>Daniel St Johnston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latin typeface="Arial" panose="020B0604020202020204" pitchFamily="34" charset="0"/>
              </a:rPr>
              <a:t>Nature Reviews Genetics 3, 176-188 (March 2002</a:t>
            </a:r>
            <a:r>
              <a:rPr lang="en-US" altLang="en-US" sz="600" dirty="0" smtClean="0">
                <a:latin typeface="Arial" panose="020B0604020202020204" pitchFamily="34" charset="0"/>
              </a:rPr>
              <a:t>)</a:t>
            </a:r>
            <a:endParaRPr lang="en-US" altLang="en-US" sz="600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9114" y="1827313"/>
            <a:ext cx="6384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GAL4 </a:t>
            </a:r>
            <a:r>
              <a:rPr lang="en-US" sz="2400" dirty="0" smtClean="0"/>
              <a:t>= </a:t>
            </a:r>
            <a:r>
              <a:rPr lang="en-US" sz="2400" dirty="0"/>
              <a:t>transcriptional </a:t>
            </a:r>
            <a:r>
              <a:rPr lang="en-US" sz="2400" dirty="0" smtClean="0"/>
              <a:t>regulator/ enhancer                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(yeast)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UAS </a:t>
            </a:r>
            <a:r>
              <a:rPr lang="en-US" sz="2400" dirty="0" smtClean="0"/>
              <a:t>	 = upstream </a:t>
            </a:r>
            <a:r>
              <a:rPr lang="en-US" sz="2400" dirty="0"/>
              <a:t>activating sequence/ 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transcriptional activator </a:t>
            </a:r>
            <a:r>
              <a:rPr lang="en-US" sz="2400" dirty="0"/>
              <a:t>of GAL4 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regulated genes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Channelrhodopsin2 (ChR2) expression </a:t>
            </a:r>
            <a:r>
              <a:rPr lang="en-US" sz="2400" dirty="0" smtClean="0">
                <a:solidFill>
                  <a:srgbClr val="FF0000"/>
                </a:solidFill>
              </a:rPr>
              <a:t>– how </a:t>
            </a:r>
            <a:r>
              <a:rPr lang="en-US" sz="2400" dirty="0">
                <a:solidFill>
                  <a:srgbClr val="FF0000"/>
                </a:solidFill>
              </a:rPr>
              <a:t>does it </a:t>
            </a:r>
            <a:r>
              <a:rPr lang="en-US" sz="2400" dirty="0" smtClean="0">
                <a:solidFill>
                  <a:srgbClr val="FF0000"/>
                </a:solidFill>
              </a:rPr>
              <a:t>work?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GAL4 </a:t>
            </a:r>
            <a:r>
              <a:rPr lang="en-US" sz="2400" dirty="0"/>
              <a:t>binds to UAS next to the gene of </a:t>
            </a:r>
            <a:r>
              <a:rPr lang="en-US" sz="2400" dirty="0" smtClean="0"/>
              <a:t>	interest </a:t>
            </a:r>
            <a:r>
              <a:rPr lang="en-US" sz="2400" dirty="0"/>
              <a:t>(ChR2) and activates the </a:t>
            </a:r>
            <a:r>
              <a:rPr lang="en-US" sz="2400" dirty="0" smtClean="0"/>
              <a:t>	transcription </a:t>
            </a:r>
            <a:r>
              <a:rPr lang="en-US" sz="2400" dirty="0"/>
              <a:t>of the </a:t>
            </a:r>
            <a:r>
              <a:rPr lang="en-US" sz="2400" dirty="0" smtClean="0"/>
              <a:t>ChR2</a:t>
            </a:r>
          </a:p>
          <a:p>
            <a:r>
              <a:rPr lang="en-US" sz="2400" dirty="0" smtClean="0"/>
              <a:t>	</a:t>
            </a:r>
            <a:r>
              <a:rPr lang="en-US" dirty="0" smtClean="0"/>
              <a:t>(Specific enhancer for specific set of neurons)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1342768" y="4893275"/>
            <a:ext cx="527222" cy="147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2234" y="33453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75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2632" y="2147887"/>
            <a:ext cx="89867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OK371</a:t>
            </a:r>
            <a:r>
              <a:rPr lang="en-US" sz="3600" b="1" dirty="0" smtClean="0"/>
              <a:t>	motor neurons</a:t>
            </a:r>
          </a:p>
          <a:p>
            <a:r>
              <a:rPr lang="en-US" sz="3600" i="1" smtClean="0"/>
              <a:t>D42</a:t>
            </a:r>
            <a:r>
              <a:rPr lang="en-US" sz="3600" b="1" dirty="0" smtClean="0"/>
              <a:t>		motor neurons</a:t>
            </a:r>
          </a:p>
          <a:p>
            <a:r>
              <a:rPr lang="en-US" sz="3600" i="1" dirty="0" smtClean="0"/>
              <a:t>Gad1</a:t>
            </a:r>
            <a:r>
              <a:rPr lang="en-US" sz="3600" b="1" dirty="0" smtClean="0"/>
              <a:t>	GABAergic neurons</a:t>
            </a:r>
          </a:p>
          <a:p>
            <a:r>
              <a:rPr lang="en-US" sz="3600" i="1" dirty="0" err="1" smtClean="0"/>
              <a:t>ppk</a:t>
            </a:r>
            <a:r>
              <a:rPr lang="en-US" sz="3600" i="1" dirty="0" smtClean="0"/>
              <a:t>		</a:t>
            </a:r>
            <a:r>
              <a:rPr lang="en-US" sz="3600" b="1" dirty="0" smtClean="0"/>
              <a:t>cholinergic/type IV sensory neurons</a:t>
            </a:r>
            <a:r>
              <a:rPr lang="en-US" b="1" dirty="0" smtClean="0"/>
              <a:t>	</a:t>
            </a:r>
            <a:endParaRPr lang="en-US" b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Enhancer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234" y="33453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3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xplosion 1 57"/>
          <p:cNvSpPr/>
          <p:nvPr/>
        </p:nvSpPr>
        <p:spPr>
          <a:xfrm>
            <a:off x="2078112" y="5350112"/>
            <a:ext cx="1203201" cy="1238526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957009" y="2332320"/>
            <a:ext cx="617093" cy="21344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318576" y="2328204"/>
            <a:ext cx="617093" cy="21344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979" y="3217593"/>
            <a:ext cx="1254081" cy="3556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83493" y="6382774"/>
            <a:ext cx="1499128" cy="2616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</a:rPr>
              <a:t>NO Muscle contraction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19" name="Isosceles Triangle 18"/>
          <p:cNvSpPr/>
          <p:nvPr/>
        </p:nvSpPr>
        <p:spPr>
          <a:xfrm rot="16200000">
            <a:off x="7209625" y="5681108"/>
            <a:ext cx="777768" cy="464612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787" y="2341029"/>
            <a:ext cx="2017951" cy="10120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559475" y="3408244"/>
            <a:ext cx="2017951" cy="10120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316678" y="3392152"/>
            <a:ext cx="2017951" cy="1012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985" y="2341029"/>
            <a:ext cx="2024047" cy="1012024"/>
          </a:xfrm>
          <a:prstGeom prst="rect">
            <a:avLst/>
          </a:prstGeom>
        </p:spPr>
      </p:pic>
      <p:sp>
        <p:nvSpPr>
          <p:cNvPr id="41" name="Flowchart: Connector 40"/>
          <p:cNvSpPr/>
          <p:nvPr/>
        </p:nvSpPr>
        <p:spPr>
          <a:xfrm>
            <a:off x="7076214" y="1945785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8218390" y="1843205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7539928" y="1613082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/>
          <p:cNvSpPr/>
          <p:nvPr/>
        </p:nvSpPr>
        <p:spPr>
          <a:xfrm>
            <a:off x="3607767" y="1992693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/>
          <p:cNvSpPr/>
          <p:nvPr/>
        </p:nvSpPr>
        <p:spPr>
          <a:xfrm>
            <a:off x="4502901" y="1673348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/>
          <p:cNvSpPr/>
          <p:nvPr/>
        </p:nvSpPr>
        <p:spPr>
          <a:xfrm>
            <a:off x="4992167" y="1932889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>
            <a:off x="7572162" y="1919441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8017252" y="1528693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4617161" y="2018137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8529232" y="1977056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4165307" y="1873338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6602068" y="1742252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8402468" y="1685488"/>
            <a:ext cx="3898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</a:rPr>
              <a:t>Na</a:t>
            </a:r>
            <a:r>
              <a:rPr lang="en-US" sz="1100" baseline="30000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702826" y="1867891"/>
            <a:ext cx="4219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accent2"/>
                </a:solidFill>
              </a:rPr>
              <a:t>Ca</a:t>
            </a:r>
            <a:r>
              <a:rPr lang="en-US" sz="1100" baseline="30000" dirty="0" smtClean="0">
                <a:solidFill>
                  <a:schemeClr val="accent2"/>
                </a:solidFill>
              </a:rPr>
              <a:t>2+</a:t>
            </a:r>
            <a:endParaRPr lang="en-US" sz="1100" baseline="30000" dirty="0">
              <a:solidFill>
                <a:schemeClr val="accent2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3479207" y="4889193"/>
            <a:ext cx="2325411" cy="88517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774252" y="4871547"/>
            <a:ext cx="2754988" cy="904964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053439" y="5829980"/>
            <a:ext cx="4411377" cy="1447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Explosion 1 67"/>
          <p:cNvSpPr/>
          <p:nvPr/>
        </p:nvSpPr>
        <p:spPr>
          <a:xfrm>
            <a:off x="2085975" y="5351036"/>
            <a:ext cx="1203201" cy="1238526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201577" y="5776571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882164" y="5948705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218059" y="5948704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802576" y="5955365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6349688" y="5948705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725754" y="5773179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7061649" y="5773178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646166" y="5779839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193278" y="5773179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121475" y="5944587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457370" y="5944586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5041887" y="5951247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588999" y="5944587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2956696" y="5553548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4390493" y="5776482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3522122" y="5776483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4808380" y="5786662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3748722" y="5944585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2987522" y="6146708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584677" y="6376177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3323928" y="5944585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2134546" y="5758960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2103182" y="6055793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3887047" y="5771007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7923538" y="5913414"/>
            <a:ext cx="1096404" cy="15398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9090466" y="5412146"/>
            <a:ext cx="100340" cy="100823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5312219" y="2074288"/>
            <a:ext cx="6938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accent1"/>
                </a:solidFill>
              </a:rPr>
              <a:t>ChR2</a:t>
            </a:r>
            <a:endParaRPr lang="en-US" sz="1050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6310" y="257489"/>
            <a:ext cx="96939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+mj-lt"/>
              </a:rPr>
              <a:t>Mechanism of Channelrhodopsin2 in motor neurons</a:t>
            </a:r>
          </a:p>
          <a:p>
            <a:pPr algn="ctr"/>
            <a:r>
              <a:rPr lang="en-US" sz="2800" dirty="0" smtClean="0">
                <a:latin typeface="+mj-lt"/>
              </a:rPr>
              <a:t>Channelrhodopsin2 inactivated (normal light)</a:t>
            </a:r>
            <a:endParaRPr lang="en-US" sz="2800" dirty="0">
              <a:latin typeface="+mj-l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244173" y="5532304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6</a:t>
            </a:fld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12234" y="33453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9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lowchart: Connector 44"/>
          <p:cNvSpPr/>
          <p:nvPr/>
        </p:nvSpPr>
        <p:spPr>
          <a:xfrm>
            <a:off x="4502901" y="1673348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8017252" y="1528693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46310" y="257489"/>
            <a:ext cx="96939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+mj-lt"/>
              </a:rPr>
              <a:t>Mechanism of Channelrhodopsin2 in motor neurons</a:t>
            </a:r>
          </a:p>
          <a:p>
            <a:pPr algn="ctr"/>
            <a:r>
              <a:rPr lang="en-US" sz="2800" dirty="0" smtClean="0">
                <a:latin typeface="+mj-lt"/>
              </a:rPr>
              <a:t>Channelrhodopsin2 activated (blue light)</a:t>
            </a:r>
            <a:endParaRPr lang="en-US" sz="2800" dirty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675630" y="6381850"/>
            <a:ext cx="1282723" cy="2616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</a:rPr>
              <a:t>Muscle contraction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335372" y="5785738"/>
            <a:ext cx="100340" cy="63191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/>
          <p:cNvSpPr/>
          <p:nvPr/>
        </p:nvSpPr>
        <p:spPr>
          <a:xfrm rot="16200000">
            <a:off x="7201762" y="5680184"/>
            <a:ext cx="777768" cy="464612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924" y="2340105"/>
            <a:ext cx="2017951" cy="101202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51612" y="3407320"/>
            <a:ext cx="2017951" cy="101202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308815" y="3391228"/>
            <a:ext cx="2017951" cy="101202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122" y="2340105"/>
            <a:ext cx="2024047" cy="1012024"/>
          </a:xfrm>
          <a:prstGeom prst="rect">
            <a:avLst/>
          </a:prstGeom>
        </p:spPr>
      </p:pic>
      <p:sp>
        <p:nvSpPr>
          <p:cNvPr id="95" name="Oval 94"/>
          <p:cNvSpPr/>
          <p:nvPr/>
        </p:nvSpPr>
        <p:spPr>
          <a:xfrm>
            <a:off x="5326766" y="2284915"/>
            <a:ext cx="386433" cy="21344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208837" y="2302561"/>
            <a:ext cx="386433" cy="21344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97" y="3124147"/>
            <a:ext cx="1119007" cy="531054"/>
          </a:xfrm>
          <a:prstGeom prst="rect">
            <a:avLst/>
          </a:prstGeom>
        </p:spPr>
      </p:pic>
      <p:cxnSp>
        <p:nvCxnSpPr>
          <p:cNvPr id="98" name="Curved Connector 97"/>
          <p:cNvCxnSpPr/>
          <p:nvPr/>
        </p:nvCxnSpPr>
        <p:spPr>
          <a:xfrm rot="16200000" flipH="1">
            <a:off x="5216218" y="1513452"/>
            <a:ext cx="851825" cy="675549"/>
          </a:xfrm>
          <a:prstGeom prst="curvedConnector3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lowchart: Connector 98"/>
          <p:cNvSpPr/>
          <p:nvPr/>
        </p:nvSpPr>
        <p:spPr>
          <a:xfrm>
            <a:off x="7068351" y="1944861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lowchart: Connector 99"/>
          <p:cNvSpPr/>
          <p:nvPr/>
        </p:nvSpPr>
        <p:spPr>
          <a:xfrm>
            <a:off x="8210527" y="1842281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lowchart: Connector 100"/>
          <p:cNvSpPr/>
          <p:nvPr/>
        </p:nvSpPr>
        <p:spPr>
          <a:xfrm>
            <a:off x="7532065" y="1612158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lowchart: Connector 101"/>
          <p:cNvSpPr/>
          <p:nvPr/>
        </p:nvSpPr>
        <p:spPr>
          <a:xfrm>
            <a:off x="3599904" y="1991769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lowchart: Connector 104"/>
          <p:cNvSpPr/>
          <p:nvPr/>
        </p:nvSpPr>
        <p:spPr>
          <a:xfrm>
            <a:off x="4495038" y="1672424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lowchart: Connector 105"/>
          <p:cNvSpPr/>
          <p:nvPr/>
        </p:nvSpPr>
        <p:spPr>
          <a:xfrm>
            <a:off x="4984304" y="1931965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lowchart: Connector 106"/>
          <p:cNvSpPr/>
          <p:nvPr/>
        </p:nvSpPr>
        <p:spPr>
          <a:xfrm>
            <a:off x="8204364" y="4578615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Connector 110"/>
          <p:cNvSpPr/>
          <p:nvPr/>
        </p:nvSpPr>
        <p:spPr>
          <a:xfrm>
            <a:off x="4184309" y="4685210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lowchart: Connector 111"/>
          <p:cNvSpPr/>
          <p:nvPr/>
        </p:nvSpPr>
        <p:spPr>
          <a:xfrm>
            <a:off x="3703739" y="4532947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lowchart: Connector 112"/>
          <p:cNvSpPr/>
          <p:nvPr/>
        </p:nvSpPr>
        <p:spPr>
          <a:xfrm>
            <a:off x="5666287" y="4637940"/>
            <a:ext cx="266961" cy="26770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lowchart: Connector 113"/>
          <p:cNvSpPr/>
          <p:nvPr/>
        </p:nvSpPr>
        <p:spPr>
          <a:xfrm>
            <a:off x="7564299" y="1918517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lowchart: Connector 114"/>
          <p:cNvSpPr/>
          <p:nvPr/>
        </p:nvSpPr>
        <p:spPr>
          <a:xfrm>
            <a:off x="8009389" y="1527769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lowchart: Connector 115"/>
          <p:cNvSpPr/>
          <p:nvPr/>
        </p:nvSpPr>
        <p:spPr>
          <a:xfrm>
            <a:off x="4609298" y="2017213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lowchart: Connector 116"/>
          <p:cNvSpPr/>
          <p:nvPr/>
        </p:nvSpPr>
        <p:spPr>
          <a:xfrm>
            <a:off x="8521369" y="1976132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lowchart: Connector 117"/>
          <p:cNvSpPr/>
          <p:nvPr/>
        </p:nvSpPr>
        <p:spPr>
          <a:xfrm>
            <a:off x="4157444" y="1872414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lowchart: Connector 118"/>
          <p:cNvSpPr/>
          <p:nvPr/>
        </p:nvSpPr>
        <p:spPr>
          <a:xfrm>
            <a:off x="7875909" y="4444764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lowchart: Connector 119"/>
          <p:cNvSpPr/>
          <p:nvPr/>
        </p:nvSpPr>
        <p:spPr>
          <a:xfrm>
            <a:off x="6594205" y="1741328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lowchart: Connector 120"/>
          <p:cNvSpPr/>
          <p:nvPr/>
        </p:nvSpPr>
        <p:spPr>
          <a:xfrm>
            <a:off x="5993722" y="4639934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lowchart: Connector 121"/>
          <p:cNvSpPr/>
          <p:nvPr/>
        </p:nvSpPr>
        <p:spPr>
          <a:xfrm>
            <a:off x="4516342" y="4496649"/>
            <a:ext cx="266961" cy="26770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8394605" y="1684564"/>
            <a:ext cx="3898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</a:rPr>
              <a:t>Na</a:t>
            </a:r>
            <a:r>
              <a:rPr lang="en-US" sz="1100" baseline="30000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8694963" y="1866967"/>
            <a:ext cx="4219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accent2"/>
                </a:solidFill>
              </a:rPr>
              <a:t>Ca</a:t>
            </a:r>
            <a:r>
              <a:rPr lang="en-US" sz="1100" baseline="30000" dirty="0" smtClean="0">
                <a:solidFill>
                  <a:schemeClr val="accent2"/>
                </a:solidFill>
              </a:rPr>
              <a:t>2+</a:t>
            </a:r>
            <a:endParaRPr lang="en-US" sz="1100" baseline="30000" dirty="0">
              <a:solidFill>
                <a:schemeClr val="accent2"/>
              </a:solidFill>
            </a:endParaRPr>
          </a:p>
        </p:txBody>
      </p:sp>
      <p:cxnSp>
        <p:nvCxnSpPr>
          <p:cNvPr id="125" name="Straight Arrow Connector 124"/>
          <p:cNvCxnSpPr/>
          <p:nvPr/>
        </p:nvCxnSpPr>
        <p:spPr>
          <a:xfrm>
            <a:off x="5846423" y="2277141"/>
            <a:ext cx="0" cy="230147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6081201" y="2276677"/>
            <a:ext cx="0" cy="2301474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3471344" y="4888269"/>
            <a:ext cx="2325411" cy="88517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5766389" y="4870623"/>
            <a:ext cx="2754988" cy="904964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3045576" y="5829056"/>
            <a:ext cx="4411377" cy="1447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Explosion 1 129"/>
          <p:cNvSpPr/>
          <p:nvPr/>
        </p:nvSpPr>
        <p:spPr>
          <a:xfrm>
            <a:off x="2078112" y="5350112"/>
            <a:ext cx="1203201" cy="1238526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5193714" y="5775647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5874301" y="5947781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210196" y="5947780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6794713" y="5954441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6341825" y="5947781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5717891" y="5772255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053786" y="5772254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6638303" y="5778915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6185415" y="5772255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4113612" y="5943663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5449507" y="5943662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5034024" y="5950323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4581136" y="5943663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2948833" y="5552624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82630" y="5775558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514259" y="5775559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4800517" y="5785738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740859" y="5943661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2979659" y="6145784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2576814" y="6375253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316065" y="5943661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2126683" y="5758036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2095319" y="6054869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Picture 1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021" y="6121197"/>
            <a:ext cx="725487" cy="432854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275" y="6121197"/>
            <a:ext cx="725487" cy="432854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051" y="6122966"/>
            <a:ext cx="725487" cy="432854"/>
          </a:xfrm>
          <a:prstGeom prst="rect">
            <a:avLst/>
          </a:prstGeom>
        </p:spPr>
      </p:pic>
      <p:sp>
        <p:nvSpPr>
          <p:cNvPr id="158" name="Oval 157"/>
          <p:cNvSpPr/>
          <p:nvPr/>
        </p:nvSpPr>
        <p:spPr>
          <a:xfrm>
            <a:off x="7919976" y="5890179"/>
            <a:ext cx="104081" cy="9091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8129579" y="5855967"/>
            <a:ext cx="104081" cy="9091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8039172" y="6051967"/>
            <a:ext cx="104081" cy="9091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7957601" y="6245596"/>
            <a:ext cx="104081" cy="9091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957601" y="5489466"/>
            <a:ext cx="104081" cy="9091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8050386" y="5662338"/>
            <a:ext cx="104081" cy="9091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8037427" y="5409423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/>
                </a:solidFill>
              </a:rPr>
              <a:t>Glutamate</a:t>
            </a:r>
            <a:endParaRPr lang="en-US" sz="1100" dirty="0">
              <a:solidFill>
                <a:schemeClr val="accent4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3879184" y="5770083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Arrow Connector 165"/>
          <p:cNvCxnSpPr/>
          <p:nvPr/>
        </p:nvCxnSpPr>
        <p:spPr>
          <a:xfrm>
            <a:off x="8339182" y="5912489"/>
            <a:ext cx="672897" cy="0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7" name="Picture 1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6022" y="6243439"/>
            <a:ext cx="121931" cy="103641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9762" y="6057276"/>
            <a:ext cx="121931" cy="103641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7831" y="5738009"/>
            <a:ext cx="121931" cy="103641"/>
          </a:xfrm>
          <a:prstGeom prst="rect">
            <a:avLst/>
          </a:prstGeom>
        </p:spPr>
      </p:pic>
      <p:sp>
        <p:nvSpPr>
          <p:cNvPr id="170" name="Rectangle 169"/>
          <p:cNvSpPr/>
          <p:nvPr/>
        </p:nvSpPr>
        <p:spPr>
          <a:xfrm>
            <a:off x="9082603" y="5411222"/>
            <a:ext cx="100340" cy="100823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extBox 170"/>
          <p:cNvSpPr txBox="1"/>
          <p:nvPr/>
        </p:nvSpPr>
        <p:spPr>
          <a:xfrm>
            <a:off x="5304356" y="2073364"/>
            <a:ext cx="6938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accent1"/>
                </a:solidFill>
              </a:rPr>
              <a:t>ChR2</a:t>
            </a:r>
            <a:endParaRPr lang="en-US" sz="1050" dirty="0">
              <a:solidFill>
                <a:schemeClr val="accent1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10192408" y="5620495"/>
            <a:ext cx="1341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Glutamate instead </a:t>
            </a:r>
          </a:p>
          <a:p>
            <a:r>
              <a:rPr lang="en-US" sz="1200" dirty="0" smtClean="0"/>
              <a:t>of Acetylcholine </a:t>
            </a:r>
          </a:p>
          <a:p>
            <a:r>
              <a:rPr lang="en-US" sz="1200" dirty="0" smtClean="0"/>
              <a:t>in </a:t>
            </a:r>
            <a:r>
              <a:rPr lang="en-US" sz="1200" i="1" dirty="0" smtClean="0"/>
              <a:t>Drosophila</a:t>
            </a:r>
            <a:endParaRPr lang="en-US" sz="1200" i="1" dirty="0"/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9778" y="5888221"/>
            <a:ext cx="380598" cy="327491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>
            <a:off x="5392598" y="1382246"/>
            <a:ext cx="963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Blue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light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244173" y="5532304"/>
            <a:ext cx="104081" cy="909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7</a:t>
            </a:fld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312234" y="33453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0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9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Mechanism of Channelrhodopsin2 in motor neurons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4250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Channelrhodopsin2 (ChR2) is expressed in motor neurons </a:t>
            </a:r>
          </a:p>
          <a:p>
            <a:r>
              <a:rPr lang="en-US" sz="2000" dirty="0" smtClean="0"/>
              <a:t>ATR inside this protein (from fly food)</a:t>
            </a:r>
          </a:p>
          <a:p>
            <a:r>
              <a:rPr lang="en-US" sz="2000" dirty="0" smtClean="0"/>
              <a:t>Blue light on ChR2</a:t>
            </a:r>
            <a:r>
              <a:rPr lang="en-US" sz="2000" dirty="0"/>
              <a:t>:</a:t>
            </a:r>
            <a:r>
              <a:rPr lang="en-US" sz="2000" dirty="0" smtClean="0"/>
              <a:t> Activation of cation channels (Na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, Ca</a:t>
            </a:r>
            <a:r>
              <a:rPr lang="en-US" sz="2000" baseline="30000" dirty="0" smtClean="0"/>
              <a:t>2+</a:t>
            </a:r>
            <a:r>
              <a:rPr lang="en-US" sz="2000" dirty="0" smtClean="0"/>
              <a:t>) </a:t>
            </a:r>
          </a:p>
          <a:p>
            <a:r>
              <a:rPr lang="en-US" sz="2000" dirty="0" smtClean="0"/>
              <a:t>Action potentials in the neuron and Glutamate-release at the neuro-muscular junctions</a:t>
            </a:r>
          </a:p>
          <a:p>
            <a:r>
              <a:rPr lang="en-US" sz="2000" dirty="0" smtClean="0"/>
              <a:t>Muscle contraction visible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35" y="3231961"/>
            <a:ext cx="4629665" cy="3301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31962"/>
            <a:ext cx="5202489" cy="330180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2234" y="33453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36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            Used</a:t>
            </a:r>
            <a:r>
              <a:rPr lang="en-US" sz="4000" b="1" dirty="0" smtClean="0"/>
              <a:t> blue lights (</a:t>
            </a:r>
            <a:r>
              <a:rPr lang="el-GR" sz="4000" b="1" dirty="0" smtClean="0"/>
              <a:t>λ</a:t>
            </a:r>
            <a:r>
              <a:rPr lang="en-US" sz="4000" b="1" dirty="0" smtClean="0"/>
              <a:t>=470nm)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12908" b="13266"/>
          <a:stretch/>
        </p:blipFill>
        <p:spPr>
          <a:xfrm>
            <a:off x="619028" y="1523704"/>
            <a:ext cx="4322736" cy="2590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648" y="6287315"/>
            <a:ext cx="75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Soda-can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58593" y="6281992"/>
            <a:ext cx="1041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Focused light 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3" t="18305" r="18921" b="21271"/>
          <a:stretch/>
        </p:blipFill>
        <p:spPr>
          <a:xfrm rot="5400000">
            <a:off x="3187707" y="4527936"/>
            <a:ext cx="1959485" cy="1548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66" y="1523704"/>
            <a:ext cx="5946885" cy="47575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3390" y="6294989"/>
            <a:ext cx="1788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Chip to change the timing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167996" y="6294988"/>
            <a:ext cx="3638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Arduino-Software to change the timing of the blue light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4" t="39185" r="15886" b="31063"/>
          <a:stretch/>
        </p:blipFill>
        <p:spPr>
          <a:xfrm>
            <a:off x="9067593" y="365125"/>
            <a:ext cx="2662158" cy="990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22417" r="12734"/>
          <a:stretch/>
        </p:blipFill>
        <p:spPr>
          <a:xfrm rot="5400000">
            <a:off x="306846" y="4634689"/>
            <a:ext cx="1958708" cy="133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3" t="30862" r="15006" b="19256"/>
          <a:stretch/>
        </p:blipFill>
        <p:spPr>
          <a:xfrm rot="5400000">
            <a:off x="1677356" y="4804889"/>
            <a:ext cx="1958706" cy="102149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9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2234" y="33453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10235</TotalTime>
  <Words>952</Words>
  <Application>Microsoft Office PowerPoint</Application>
  <PresentationFormat>Widescreen</PresentationFormat>
  <Paragraphs>222</Paragraphs>
  <Slides>31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The effect of manipulation of neural circuits by optogenetics on behaviour</vt:lpstr>
      <vt:lpstr>Aim of the lab</vt:lpstr>
      <vt:lpstr>Learning objectives </vt:lpstr>
      <vt:lpstr>   GAL4-UAS system in Drosophila</vt:lpstr>
      <vt:lpstr>Enhancer</vt:lpstr>
      <vt:lpstr>PowerPoint Presentation</vt:lpstr>
      <vt:lpstr>PowerPoint Presentation</vt:lpstr>
      <vt:lpstr>Mechanism of Channelrhodopsin2 in motor neurons </vt:lpstr>
      <vt:lpstr>            Used blue lights (λ=470nm)</vt:lpstr>
      <vt:lpstr>  Easier version for       teachers and students</vt:lpstr>
      <vt:lpstr>γ-aminobutyric acid(GABA)</vt:lpstr>
      <vt:lpstr>GABA SYNTHESIS Mammalian system </vt:lpstr>
      <vt:lpstr>GABAergic synapses. </vt:lpstr>
      <vt:lpstr>Location of GABA B R in a 3rd instar larval  brain  G</vt:lpstr>
      <vt:lpstr>58374 UAS-ChR2-XXL x  51630 Gad1-GAL4</vt:lpstr>
      <vt:lpstr>Bodywall contractions of third instars before and after contact with normal/blue light</vt:lpstr>
      <vt:lpstr>Recovering time of third instars after contact with normal light (microscope)</vt:lpstr>
      <vt:lpstr>Third instars (minus ATR) in contact with focused blue light</vt:lpstr>
      <vt:lpstr>Third instars (plus ATR) in contact with normal light</vt:lpstr>
      <vt:lpstr>OK371-ChR2</vt:lpstr>
      <vt:lpstr>Overview</vt:lpstr>
      <vt:lpstr>   Third instar minus ATR</vt:lpstr>
      <vt:lpstr>                          Third instar plus ATR</vt:lpstr>
      <vt:lpstr>Bodywall contractions of third instars before and after contact with blue light </vt:lpstr>
      <vt:lpstr>Bodywall contractions before and after contact with blue light</vt:lpstr>
      <vt:lpstr>Response of third instars to blue light  (soda-can and focused blue light)</vt:lpstr>
      <vt:lpstr>Response of larva to blue light – Comparison </vt:lpstr>
      <vt:lpstr>Electrophysiological study</vt:lpstr>
      <vt:lpstr>Central nervous system of Drosophila larvae</vt:lpstr>
      <vt:lpstr>OK371-ChR2 minus ATR (CNS intact) Soda-can blue light third instar</vt:lpstr>
      <vt:lpstr>Potential significance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OK371-ChR2</dc:title>
  <dc:creator>Windows User</dc:creator>
  <cp:lastModifiedBy>no one</cp:lastModifiedBy>
  <cp:revision>415</cp:revision>
  <dcterms:created xsi:type="dcterms:W3CDTF">2015-07-09T18:17:31Z</dcterms:created>
  <dcterms:modified xsi:type="dcterms:W3CDTF">2016-03-10T21:52:25Z</dcterms:modified>
</cp:coreProperties>
</file>